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328" r:id="rId2"/>
    <p:sldId id="263" r:id="rId3"/>
    <p:sldId id="265" r:id="rId4"/>
    <p:sldId id="268" r:id="rId5"/>
    <p:sldId id="270" r:id="rId6"/>
    <p:sldId id="285" r:id="rId7"/>
    <p:sldId id="353" r:id="rId8"/>
    <p:sldId id="330" r:id="rId9"/>
    <p:sldId id="345" r:id="rId10"/>
    <p:sldId id="354" r:id="rId11"/>
    <p:sldId id="337" r:id="rId12"/>
    <p:sldId id="307" r:id="rId13"/>
    <p:sldId id="342" r:id="rId14"/>
    <p:sldId id="338" r:id="rId15"/>
    <p:sldId id="312" r:id="rId16"/>
    <p:sldId id="296" r:id="rId17"/>
    <p:sldId id="333" r:id="rId18"/>
    <p:sldId id="35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3333CC"/>
    <a:srgbClr val="80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" y="-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1CA83D-5B54-4A58-9A49-B6D64DDD8E5A}" type="datetimeFigureOut">
              <a:rPr lang="en-US" smtClean="0"/>
              <a:pPr/>
              <a:t>02/07/2012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AE9DAF-BBCF-4A6D-B99B-0F24DCBB33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496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02/07/2012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02/07/2012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02/07/2012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02/07/2012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02/07/2012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02/07/2012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02/07/2012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02/07/2012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02/07/2012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02/07/2012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02/07/2012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02/07/2012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jpeg"/><Relationship Id="rId3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5791200"/>
          </a:xfrm>
        </p:spPr>
        <p:txBody>
          <a:bodyPr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en-US" i="1" dirty="0" smtClean="0">
                <a:solidFill>
                  <a:srgbClr val="C00000"/>
                </a:solidFill>
              </a:rPr>
              <a:t/>
            </a:r>
            <a:br>
              <a:rPr lang="en-US" i="1" dirty="0" smtClean="0">
                <a:solidFill>
                  <a:srgbClr val="C00000"/>
                </a:solidFill>
              </a:rPr>
            </a:br>
            <a:r>
              <a:rPr lang="en-US" i="1" dirty="0" smtClean="0">
                <a:solidFill>
                  <a:srgbClr val="C00000"/>
                </a:solidFill>
              </a:rPr>
              <a:t/>
            </a:r>
            <a:br>
              <a:rPr lang="en-US" i="1" dirty="0" smtClean="0">
                <a:solidFill>
                  <a:srgbClr val="C00000"/>
                </a:solidFill>
              </a:rPr>
            </a:br>
            <a:r>
              <a:rPr lang="en-US" i="1" dirty="0" smtClean="0">
                <a:solidFill>
                  <a:srgbClr val="C00000"/>
                </a:solidFill>
              </a:rPr>
              <a:t/>
            </a:r>
            <a:br>
              <a:rPr lang="en-US" i="1" dirty="0" smtClean="0">
                <a:solidFill>
                  <a:srgbClr val="C00000"/>
                </a:solidFill>
              </a:rPr>
            </a:br>
            <a:r>
              <a:rPr lang="en-US" i="1" dirty="0" smtClean="0">
                <a:solidFill>
                  <a:srgbClr val="C00000"/>
                </a:solidFill>
              </a:rPr>
              <a:t/>
            </a:r>
            <a:br>
              <a:rPr lang="en-US" i="1" dirty="0" smtClean="0">
                <a:solidFill>
                  <a:srgbClr val="C00000"/>
                </a:solidFill>
              </a:rPr>
            </a:br>
            <a:r>
              <a:rPr lang="en-US" i="1" dirty="0" smtClean="0">
                <a:solidFill>
                  <a:srgbClr val="C00000"/>
                </a:solidFill>
              </a:rPr>
              <a:t/>
            </a:r>
            <a:br>
              <a:rPr lang="en-US" i="1" dirty="0" smtClean="0">
                <a:solidFill>
                  <a:srgbClr val="C00000"/>
                </a:solidFill>
              </a:rPr>
            </a:br>
            <a:r>
              <a:rPr lang="en-US" i="1" dirty="0" smtClean="0">
                <a:solidFill>
                  <a:srgbClr val="C00000"/>
                </a:solidFill>
              </a:rPr>
              <a:t/>
            </a:r>
            <a:br>
              <a:rPr lang="en-US" i="1" dirty="0" smtClean="0">
                <a:solidFill>
                  <a:srgbClr val="C00000"/>
                </a:solidFill>
              </a:rPr>
            </a:br>
            <a:r>
              <a:rPr lang="en-US" sz="4000" i="1" smtClean="0">
                <a:solidFill>
                  <a:srgbClr val="0000FF"/>
                </a:solidFill>
              </a:rPr>
              <a:t>Welcome </a:t>
            </a:r>
            <a:r>
              <a:rPr lang="en-US" sz="4000" i="1" smtClean="0">
                <a:solidFill>
                  <a:srgbClr val="0000FF"/>
                </a:solidFill>
              </a:rPr>
              <a:t>Message</a:t>
            </a:r>
            <a:r>
              <a:rPr lang="en-US" sz="3600" i="1" dirty="0" smtClean="0">
                <a:solidFill>
                  <a:srgbClr val="0000FF"/>
                </a:solidFill>
              </a:rPr>
              <a:t/>
            </a:r>
            <a:br>
              <a:rPr lang="en-US" sz="3600" i="1" dirty="0" smtClean="0">
                <a:solidFill>
                  <a:srgbClr val="0000FF"/>
                </a:solidFill>
              </a:rPr>
            </a:br>
            <a:r>
              <a:rPr lang="en-US" sz="3600" i="1" dirty="0" smtClean="0">
                <a:solidFill>
                  <a:srgbClr val="C00000"/>
                </a:solidFill>
              </a:rPr>
              <a:t/>
            </a:r>
            <a:br>
              <a:rPr lang="en-US" sz="3600" i="1" dirty="0" smtClean="0">
                <a:solidFill>
                  <a:srgbClr val="C00000"/>
                </a:solidFill>
              </a:rPr>
            </a:br>
            <a:r>
              <a:rPr lang="en-US" sz="3600" i="1" dirty="0" smtClean="0">
                <a:solidFill>
                  <a:srgbClr val="C00000"/>
                </a:solidFill>
              </a:rPr>
              <a:t/>
            </a:r>
            <a:br>
              <a:rPr lang="en-US" sz="3600" i="1" dirty="0" smtClean="0">
                <a:solidFill>
                  <a:srgbClr val="C00000"/>
                </a:solidFill>
              </a:rPr>
            </a:br>
            <a:r>
              <a:rPr lang="en-US" sz="2700" dirty="0" smtClean="0">
                <a:solidFill>
                  <a:srgbClr val="006600"/>
                </a:solidFill>
              </a:rPr>
              <a:t>Dr. </a:t>
            </a:r>
            <a:r>
              <a:rPr lang="en-US" sz="2700" dirty="0" err="1" smtClean="0">
                <a:solidFill>
                  <a:srgbClr val="006600"/>
                </a:solidFill>
              </a:rPr>
              <a:t>Deo</a:t>
            </a:r>
            <a:r>
              <a:rPr lang="en-US" sz="2700" dirty="0" smtClean="0">
                <a:solidFill>
                  <a:srgbClr val="006600"/>
                </a:solidFill>
              </a:rPr>
              <a:t> </a:t>
            </a:r>
            <a:r>
              <a:rPr lang="en-US" sz="2700" dirty="0" err="1" smtClean="0">
                <a:solidFill>
                  <a:srgbClr val="006600"/>
                </a:solidFill>
              </a:rPr>
              <a:t>Avinash</a:t>
            </a:r>
            <a:r>
              <a:rPr lang="en-US" sz="2700" dirty="0" smtClean="0">
                <a:solidFill>
                  <a:srgbClr val="006600"/>
                </a:solidFill>
              </a:rPr>
              <a:t>, </a:t>
            </a:r>
            <a:r>
              <a:rPr lang="en-US" sz="2700" dirty="0" err="1" smtClean="0">
                <a:solidFill>
                  <a:srgbClr val="006600"/>
                </a:solidFill>
              </a:rPr>
              <a:t>IMGoats</a:t>
            </a:r>
            <a:r>
              <a:rPr lang="en-US" sz="2700" dirty="0" smtClean="0">
                <a:solidFill>
                  <a:srgbClr val="006600"/>
                </a:solidFill>
              </a:rPr>
              <a:t> Learning &amp; Reflection Workshop </a:t>
            </a:r>
            <a:br>
              <a:rPr lang="en-US" sz="2700" dirty="0" smtClean="0">
                <a:solidFill>
                  <a:srgbClr val="006600"/>
                </a:solidFill>
              </a:rPr>
            </a:br>
            <a:r>
              <a:rPr lang="en-US" sz="2700" dirty="0" smtClean="0">
                <a:solidFill>
                  <a:srgbClr val="006600"/>
                </a:solidFill>
              </a:rPr>
              <a:t>Udaipur, India, </a:t>
            </a:r>
            <a:r>
              <a:rPr lang="en-US" sz="2700" dirty="0">
                <a:solidFill>
                  <a:srgbClr val="006600"/>
                </a:solidFill>
              </a:rPr>
              <a:t>J</a:t>
            </a:r>
            <a:r>
              <a:rPr lang="en-US" sz="2700" dirty="0" smtClean="0">
                <a:solidFill>
                  <a:srgbClr val="006600"/>
                </a:solidFill>
              </a:rPr>
              <a:t>uly 2, 2012</a:t>
            </a:r>
            <a:r>
              <a:rPr lang="en-US" i="1" dirty="0" smtClean="0">
                <a:solidFill>
                  <a:srgbClr val="0000FF"/>
                </a:solidFill>
              </a:rPr>
              <a:t/>
            </a:r>
            <a:br>
              <a:rPr lang="en-US" i="1" dirty="0" smtClean="0">
                <a:solidFill>
                  <a:srgbClr val="0000FF"/>
                </a:solidFill>
              </a:rPr>
            </a:br>
            <a:r>
              <a:rPr lang="en-US" i="1" dirty="0" smtClean="0">
                <a:solidFill>
                  <a:srgbClr val="0000FF"/>
                </a:solidFill>
              </a:rPr>
              <a:t/>
            </a:r>
            <a:br>
              <a:rPr lang="en-US" i="1" dirty="0" smtClean="0">
                <a:solidFill>
                  <a:srgbClr val="0000FF"/>
                </a:solidFill>
              </a:rPr>
            </a:br>
            <a:r>
              <a:rPr lang="en-US" i="1" dirty="0" smtClean="0">
                <a:solidFill>
                  <a:srgbClr val="0000FF"/>
                </a:solidFill>
              </a:rPr>
              <a:t/>
            </a:r>
            <a:br>
              <a:rPr lang="en-US" i="1" dirty="0" smtClean="0">
                <a:solidFill>
                  <a:srgbClr val="0000FF"/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3" name="Picture 2" descr="D:\LES Networking\untitl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533400"/>
            <a:ext cx="1447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800000"/>
                </a:solidFill>
              </a:rPr>
              <a:t>Innovation Platform Meeting, </a:t>
            </a:r>
            <a:br>
              <a:rPr lang="en-US" sz="2400" b="1" dirty="0" smtClean="0">
                <a:solidFill>
                  <a:srgbClr val="800000"/>
                </a:solidFill>
              </a:rPr>
            </a:br>
            <a:r>
              <a:rPr lang="en-US" sz="2400" b="1" dirty="0" smtClean="0">
                <a:solidFill>
                  <a:srgbClr val="800000"/>
                </a:solidFill>
              </a:rPr>
              <a:t>(</a:t>
            </a:r>
            <a:r>
              <a:rPr lang="en-US" sz="2400" b="1" dirty="0" err="1" smtClean="0">
                <a:solidFill>
                  <a:srgbClr val="800000"/>
                </a:solidFill>
              </a:rPr>
              <a:t>Jhadol</a:t>
            </a:r>
            <a:r>
              <a:rPr lang="en-US" sz="2400" b="1" dirty="0" smtClean="0">
                <a:solidFill>
                  <a:srgbClr val="800000"/>
                </a:solidFill>
              </a:rPr>
              <a:t> –</a:t>
            </a:r>
            <a:r>
              <a:rPr lang="en-US" sz="2400" b="1" dirty="0" err="1" smtClean="0">
                <a:solidFill>
                  <a:srgbClr val="800000"/>
                </a:solidFill>
              </a:rPr>
              <a:t>Kantharia</a:t>
            </a:r>
            <a:r>
              <a:rPr lang="en-US" sz="2400" b="1" dirty="0" smtClean="0">
                <a:solidFill>
                  <a:srgbClr val="800000"/>
                </a:solidFill>
              </a:rPr>
              <a:t>) -  Overview of activities Up to June, 2012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Systematic approach to de- worming (Introduced </a:t>
            </a:r>
            <a:r>
              <a:rPr lang="en-US" sz="2400" dirty="0" err="1" smtClean="0"/>
              <a:t>feacal</a:t>
            </a:r>
            <a:r>
              <a:rPr lang="en-US" sz="2400" dirty="0" smtClean="0"/>
              <a:t> sample testing to identify specific worms)</a:t>
            </a:r>
          </a:p>
          <a:p>
            <a:r>
              <a:rPr lang="en-US" sz="2400" dirty="0" smtClean="0"/>
              <a:t>Village-wise health camps (Use of specific de-wormers, PPR and ET vaccinations)</a:t>
            </a:r>
          </a:p>
          <a:p>
            <a:r>
              <a:rPr lang="en-US" sz="2400" dirty="0" smtClean="0"/>
              <a:t>Training of goat keeper representatives and field guides (on improved management practices) – Trainings at Animal Husbandry Department, </a:t>
            </a:r>
            <a:r>
              <a:rPr lang="en-US" sz="2400" dirty="0" err="1" smtClean="0"/>
              <a:t>VeterinCollege</a:t>
            </a:r>
            <a:r>
              <a:rPr lang="en-US" sz="2400" dirty="0" smtClean="0"/>
              <a:t> ,</a:t>
            </a:r>
            <a:r>
              <a:rPr lang="en-US" sz="2400" dirty="0" err="1" smtClean="0"/>
              <a:t>Vallabnagar</a:t>
            </a:r>
            <a:r>
              <a:rPr lang="en-US" sz="2400" dirty="0" smtClean="0"/>
              <a:t> and </a:t>
            </a:r>
            <a:r>
              <a:rPr lang="en-US" sz="2400" dirty="0" err="1" smtClean="0"/>
              <a:t>Krishi</a:t>
            </a:r>
            <a:r>
              <a:rPr lang="en-US" sz="2400" dirty="0" smtClean="0"/>
              <a:t> </a:t>
            </a:r>
            <a:r>
              <a:rPr lang="en-US" sz="2400" dirty="0" err="1" smtClean="0"/>
              <a:t>Vignan</a:t>
            </a:r>
            <a:r>
              <a:rPr lang="en-US" sz="2400" dirty="0" smtClean="0"/>
              <a:t> Kendra)</a:t>
            </a:r>
          </a:p>
          <a:p>
            <a:r>
              <a:rPr lang="en-US" sz="2400" dirty="0" smtClean="0"/>
              <a:t>Linkages with traders</a:t>
            </a:r>
          </a:p>
          <a:p>
            <a:r>
              <a:rPr lang="en-US" sz="2400" dirty="0" smtClean="0">
                <a:ea typeface="Times New Roman"/>
                <a:cs typeface="Times New Roman"/>
              </a:rPr>
              <a:t>Precautionary  measures to taken in Monsoon Season to avoid worm infestation, display of medicines by local pharmacist. 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Innovation Platform Meetings</a:t>
            </a:r>
          </a:p>
        </p:txBody>
      </p:sp>
      <p:pic>
        <p:nvPicPr>
          <p:cNvPr id="18435" name="Picture 2" descr="DSC0588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524000"/>
            <a:ext cx="4343400" cy="304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3" descr="DSC0588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1524000"/>
            <a:ext cx="40386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581400"/>
            <a:ext cx="44958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006600"/>
                </a:solidFill>
              </a:rPr>
              <a:t>Discussions about good health and other partners involved in Innovation Platform meeting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5" name="Picture Placeholder 2"/>
          <p:cNvSpPr txBox="1">
            <a:spLocks/>
          </p:cNvSpPr>
          <p:nvPr/>
        </p:nvSpPr>
        <p:spPr>
          <a:xfrm>
            <a:off x="1752600" y="609600"/>
            <a:ext cx="5486400" cy="4114800"/>
          </a:xfrm>
          <a:prstGeom prst="rect">
            <a:avLst/>
          </a:prstGeom>
        </p:spPr>
      </p:sp>
      <p:pic>
        <p:nvPicPr>
          <p:cNvPr id="6" name="Picture 5" descr="F:\dnm\foto IP Meeting 02-08-2011\DSC0337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44958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Placeholder 4" descr="F:\dnm\foto IP Meeting 02-08-2011\DSC03353.JPG"/>
          <p:cNvPicPr>
            <a:picLocks/>
          </p:cNvPicPr>
          <p:nvPr/>
        </p:nvPicPr>
        <p:blipFill>
          <a:blip r:embed="rId3" cstate="print"/>
          <a:srcRect t="7108" b="7108"/>
          <a:stretch>
            <a:fillRect/>
          </a:stretch>
        </p:blipFill>
        <p:spPr bwMode="auto">
          <a:xfrm>
            <a:off x="4572000" y="3581400"/>
            <a:ext cx="4572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FAECAL SAMPLE TESTING FOR SELECTION OF CORRECT DE-WORMER</a:t>
            </a:r>
            <a:endParaRPr lang="en-US" sz="2000" b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 descr="F:\im Goat total\im Goat snap\Photo Sep- Oct-2011\DSC04547.JPG"/>
          <p:cNvPicPr>
            <a:picLocks noChangeAspect="1" noChangeArrowheads="1"/>
          </p:cNvPicPr>
          <p:nvPr/>
        </p:nvPicPr>
        <p:blipFill>
          <a:blip cstate="print"/>
          <a:srcRect/>
          <a:stretch>
            <a:fillRect/>
          </a:stretch>
        </p:blipFill>
        <p:spPr bwMode="auto">
          <a:xfrm>
            <a:off x="1219200" y="1828800"/>
            <a:ext cx="6781800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2" descr="DSC058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990600"/>
            <a:ext cx="61722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Training of IP Members at Veterinary College , Vallabhnagar.</a:t>
            </a:r>
            <a:endParaRPr lang="en-US" sz="24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914401"/>
            <a:ext cx="7239000" cy="46482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9906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>
                <a:solidFill>
                  <a:srgbClr val="3333CC"/>
                </a:solidFill>
              </a:rPr>
              <a:t>Learnings</a:t>
            </a:r>
            <a:r>
              <a:rPr lang="en-US" dirty="0" smtClean="0">
                <a:solidFill>
                  <a:srgbClr val="3333CC"/>
                </a:solidFill>
              </a:rPr>
              <a:t> </a:t>
            </a:r>
            <a:br>
              <a:rPr lang="en-US" dirty="0" smtClean="0">
                <a:solidFill>
                  <a:srgbClr val="3333CC"/>
                </a:solidFill>
              </a:rPr>
            </a:br>
            <a:endParaRPr lang="en-US" dirty="0">
              <a:solidFill>
                <a:srgbClr val="3333CC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066800"/>
            <a:ext cx="8382000" cy="5334000"/>
          </a:xfrm>
        </p:spPr>
        <p:txBody>
          <a:bodyPr>
            <a:normAutofit/>
          </a:bodyPr>
          <a:lstStyle/>
          <a:p>
            <a:pPr lvl="0" algn="just">
              <a:buFont typeface="Arial" pitchFamily="34" charset="0"/>
              <a:buChar char="•"/>
            </a:pPr>
            <a:r>
              <a:rPr lang="en-US" dirty="0" smtClean="0"/>
              <a:t>  </a:t>
            </a:r>
            <a:r>
              <a:rPr lang="en-US" dirty="0" smtClean="0">
                <a:solidFill>
                  <a:srgbClr val="800000"/>
                </a:solidFill>
              </a:rPr>
              <a:t>Rearing communities are financially weaker  </a:t>
            </a:r>
          </a:p>
          <a:p>
            <a:pPr lvl="0" algn="just"/>
            <a:r>
              <a:rPr lang="en-US" dirty="0" smtClean="0">
                <a:solidFill>
                  <a:srgbClr val="800000"/>
                </a:solidFill>
              </a:rPr>
              <a:t>    section of the Society who not aware of the   </a:t>
            </a:r>
          </a:p>
          <a:p>
            <a:pPr lvl="0" algn="just"/>
            <a:r>
              <a:rPr lang="en-US" dirty="0" smtClean="0">
                <a:solidFill>
                  <a:srgbClr val="800000"/>
                </a:solidFill>
              </a:rPr>
              <a:t>    potential of goat economy and lack of     </a:t>
            </a:r>
          </a:p>
          <a:p>
            <a:pPr lvl="0" algn="just"/>
            <a:r>
              <a:rPr lang="en-US" dirty="0" smtClean="0">
                <a:solidFill>
                  <a:srgbClr val="800000"/>
                </a:solidFill>
              </a:rPr>
              <a:t>    technical inputs for goat rearing. </a:t>
            </a:r>
          </a:p>
          <a:p>
            <a:pPr lvl="0" algn="l">
              <a:buFont typeface="Arial" pitchFamily="34" charset="0"/>
              <a:buChar char="•"/>
            </a:pPr>
            <a:r>
              <a:rPr lang="en-US" dirty="0" smtClean="0">
                <a:solidFill>
                  <a:srgbClr val="800000"/>
                </a:solidFill>
              </a:rPr>
              <a:t>  </a:t>
            </a:r>
            <a:r>
              <a:rPr lang="en-US" dirty="0" smtClean="0">
                <a:solidFill>
                  <a:srgbClr val="006600"/>
                </a:solidFill>
              </a:rPr>
              <a:t>Needs to organize: By way of co-operative  </a:t>
            </a:r>
          </a:p>
          <a:p>
            <a:pPr lvl="0" algn="l"/>
            <a:r>
              <a:rPr lang="en-US" dirty="0" smtClean="0">
                <a:solidFill>
                  <a:srgbClr val="006600"/>
                </a:solidFill>
              </a:rPr>
              <a:t>   movements, privet entrepreneurship, and users   </a:t>
            </a:r>
          </a:p>
          <a:p>
            <a:pPr lvl="0" algn="l"/>
            <a:r>
              <a:rPr lang="en-US" dirty="0" smtClean="0">
                <a:solidFill>
                  <a:srgbClr val="006600"/>
                </a:solidFill>
              </a:rPr>
              <a:t>   groups at village level.</a:t>
            </a:r>
          </a:p>
          <a:p>
            <a:pPr lvl="0" algn="l">
              <a:buFont typeface="Arial" pitchFamily="34" charset="0"/>
              <a:buChar char="•"/>
            </a:pPr>
            <a:r>
              <a:rPr lang="en-US" dirty="0" smtClean="0">
                <a:solidFill>
                  <a:srgbClr val="800000"/>
                </a:solidFill>
              </a:rPr>
              <a:t>  Mind set for adopting organizational approach.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28600"/>
            <a:ext cx="7772400" cy="761999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Challenges  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066800"/>
            <a:ext cx="8305800" cy="5638800"/>
          </a:xfrm>
        </p:spPr>
        <p:txBody>
          <a:bodyPr>
            <a:normAutofit fontScale="32500" lnSpcReduction="20000"/>
          </a:bodyPr>
          <a:lstStyle/>
          <a:p>
            <a:pPr lvl="0" algn="just">
              <a:buFont typeface="Arial" pitchFamily="34" charset="0"/>
              <a:buChar char="•"/>
            </a:pPr>
            <a:r>
              <a:rPr lang="en-US" sz="6400" dirty="0" smtClean="0"/>
              <a:t>  </a:t>
            </a:r>
            <a:r>
              <a:rPr lang="en-US" sz="7200" dirty="0" smtClean="0">
                <a:solidFill>
                  <a:srgbClr val="006600"/>
                </a:solidFill>
              </a:rPr>
              <a:t>Motivation for innovations about management practices such as, fodder tree rearing in Kitchen Garden,  housing, utilization of concentrate feed, non conventional feed,  utilization of mineral mixtures, periodical de-worming and vaccinations, rearing of bucks, fattening of kids,  trading on live weight basis, insurance coverage for risk and marketing.  </a:t>
            </a:r>
          </a:p>
          <a:p>
            <a:pPr lvl="0" algn="just"/>
            <a:endParaRPr lang="en-US" sz="7200" dirty="0" smtClean="0">
              <a:solidFill>
                <a:srgbClr val="006600"/>
              </a:solidFill>
            </a:endParaRPr>
          </a:p>
          <a:p>
            <a:pPr lvl="0" algn="l">
              <a:buFont typeface="Arial" pitchFamily="34" charset="0"/>
              <a:buChar char="•"/>
            </a:pPr>
            <a:r>
              <a:rPr lang="en-US" sz="7200" dirty="0" smtClean="0">
                <a:solidFill>
                  <a:srgbClr val="006600"/>
                </a:solidFill>
              </a:rPr>
              <a:t>  Non availability of quality bucks.</a:t>
            </a:r>
          </a:p>
          <a:p>
            <a:pPr lvl="0" algn="l"/>
            <a:r>
              <a:rPr lang="en-US" sz="7200" dirty="0" smtClean="0">
                <a:solidFill>
                  <a:srgbClr val="006600"/>
                </a:solidFill>
              </a:rPr>
              <a:t> </a:t>
            </a:r>
          </a:p>
          <a:p>
            <a:pPr lvl="0" algn="l">
              <a:buFont typeface="Arial" pitchFamily="34" charset="0"/>
              <a:buChar char="•"/>
            </a:pPr>
            <a:r>
              <a:rPr lang="en-US" sz="7200" dirty="0" smtClean="0">
                <a:solidFill>
                  <a:srgbClr val="006600"/>
                </a:solidFill>
              </a:rPr>
              <a:t> Availability of improved Pastures and forestation.</a:t>
            </a:r>
          </a:p>
          <a:p>
            <a:pPr lvl="0" algn="l"/>
            <a:r>
              <a:rPr lang="en-US" sz="7200" dirty="0" smtClean="0">
                <a:solidFill>
                  <a:srgbClr val="006600"/>
                </a:solidFill>
              </a:rPr>
              <a:t> </a:t>
            </a:r>
          </a:p>
          <a:p>
            <a:pPr lvl="0" algn="l">
              <a:buFont typeface="Arial" pitchFamily="34" charset="0"/>
              <a:buChar char="•"/>
            </a:pPr>
            <a:r>
              <a:rPr lang="en-US" sz="7200" dirty="0" smtClean="0">
                <a:solidFill>
                  <a:srgbClr val="006600"/>
                </a:solidFill>
              </a:rPr>
              <a:t> Co-ordination between   service providers, such as Veterinary Doctors-- disease diagnosis-vaccination/ clinical treatment, insurance, availability of finance at time need. </a:t>
            </a:r>
          </a:p>
          <a:p>
            <a:endParaRPr lang="en-US" sz="6400" dirty="0" smtClean="0"/>
          </a:p>
          <a:p>
            <a:pPr lvl="0" algn="l">
              <a:buFont typeface="Arial" pitchFamily="34" charset="0"/>
              <a:buChar char="•"/>
            </a:pPr>
            <a:endParaRPr lang="en-US" sz="7200" b="1" dirty="0" smtClean="0"/>
          </a:p>
          <a:p>
            <a:pPr algn="l">
              <a:buFont typeface="Arial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62000" y="228600"/>
            <a:ext cx="7772400" cy="838199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>
                <a:solidFill>
                  <a:srgbClr val="800000"/>
                </a:solidFill>
              </a:rPr>
              <a:t/>
            </a:r>
            <a:br>
              <a:rPr lang="en-US" dirty="0" smtClean="0">
                <a:solidFill>
                  <a:srgbClr val="800000"/>
                </a:solidFill>
              </a:rPr>
            </a:br>
            <a:r>
              <a:rPr lang="en-US" sz="4000" dirty="0" smtClean="0">
                <a:solidFill>
                  <a:srgbClr val="800000"/>
                </a:solidFill>
              </a:rPr>
              <a:t>Strategies for goat development</a:t>
            </a:r>
            <a:endParaRPr lang="en-US" sz="40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85800" y="1295400"/>
            <a:ext cx="7772400" cy="464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lvl="0" algn="just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</a:t>
            </a:r>
            <a:r>
              <a:rPr lang="en-US" sz="7200" b="1" dirty="0" err="1" smtClean="0">
                <a:solidFill>
                  <a:srgbClr val="006600"/>
                </a:solidFill>
                <a:latin typeface="+mj-lt"/>
                <a:ea typeface="+mj-ea"/>
                <a:cs typeface="+mj-cs"/>
              </a:rPr>
              <a:t>arketing</a:t>
            </a:r>
            <a:endParaRPr lang="en-US" sz="7200" b="1" dirty="0" smtClean="0">
              <a:solidFill>
                <a:srgbClr val="006600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7200" i="0" u="none" strike="noStrike" kern="1200" cap="none" spc="0" normalizeH="0" baseline="0" noProof="0" dirty="0" smtClean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7200" dirty="0" smtClean="0">
                <a:solidFill>
                  <a:srgbClr val="3333CC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en-US" sz="7200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Trading of goats on live weight basis may be motivated by extension method, if required legislate should be made to safeguard the interest of goat keepers.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7200" dirty="0" smtClean="0">
              <a:solidFill>
                <a:srgbClr val="3333CC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7200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Need of marketing facilities such as proper shed, availability of ramp, watering facilities, availability of weighing balance for trading on live weight basis, bank and insurance facilities.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7200" i="0" u="none" strike="noStrike" kern="1200" cap="none" spc="0" normalizeH="0" baseline="0" noProof="0" dirty="0" smtClean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7200" dirty="0" smtClean="0">
                <a:solidFill>
                  <a:srgbClr val="3333CC"/>
                </a:solidFill>
                <a:latin typeface="+mj-lt"/>
                <a:ea typeface="+mj-ea"/>
                <a:cs typeface="+mj-cs"/>
              </a:rPr>
              <a:t>  </a:t>
            </a:r>
            <a:r>
              <a:rPr kumimoji="0" lang="en-US" sz="7200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To strengthen the relationship with trader with a view that </a:t>
            </a:r>
            <a:r>
              <a:rPr kumimoji="0" lang="en-US" sz="72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goatkeepers</a:t>
            </a:r>
            <a:r>
              <a:rPr kumimoji="0" lang="en-US" sz="7200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should get reasonable price and consumers should get hygienic meat at  reasonable price. </a:t>
            </a:r>
            <a:br>
              <a:rPr kumimoji="0" lang="en-US" sz="7200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7200" i="0" u="none" strike="noStrike" kern="1200" cap="none" spc="0" normalizeH="0" baseline="0" noProof="0" dirty="0" smtClean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7200" dirty="0" smtClean="0">
                <a:solidFill>
                  <a:srgbClr val="3333CC"/>
                </a:solidFill>
                <a:latin typeface="+mj-lt"/>
                <a:ea typeface="+mj-ea"/>
                <a:cs typeface="+mj-cs"/>
              </a:rPr>
              <a:t>   </a:t>
            </a:r>
            <a:r>
              <a:rPr kumimoji="0" lang="en-US" sz="7200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Introduction of Village level-semi urban level slaughter houses and utilization of slaughter house by-products for pharmaceuticals’ use e.g. intestine for manufacturing of sutures, blood meal, and skin.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7200" dirty="0" smtClean="0">
              <a:solidFill>
                <a:srgbClr val="3333CC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7200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Linkage with bulk supplier /processors e.g.  Exporters and need base rearing and sale e.g. need of meat exporters.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7200" i="0" u="none" strike="noStrike" kern="1200" cap="none" spc="0" normalizeH="0" baseline="0" noProof="0" dirty="0" smtClean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7200" dirty="0" smtClean="0">
                <a:solidFill>
                  <a:srgbClr val="3333CC"/>
                </a:solidFill>
                <a:latin typeface="+mj-lt"/>
                <a:ea typeface="+mj-ea"/>
                <a:cs typeface="+mj-cs"/>
              </a:rPr>
              <a:t> Micro-finance by financial institutions to minimize the distress sale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7200" dirty="0" smtClean="0">
              <a:solidFill>
                <a:srgbClr val="3333CC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7200" dirty="0" smtClean="0">
              <a:solidFill>
                <a:srgbClr val="3333CC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720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Thank You!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0000FF"/>
                </a:solidFill>
              </a:rPr>
              <a:t>Project Area: Udaipur District of Rajasthan </a:t>
            </a:r>
            <a:endParaRPr lang="en-US" sz="3600" b="1" dirty="0">
              <a:solidFill>
                <a:srgbClr val="0000FF"/>
              </a:solidFill>
            </a:endParaRPr>
          </a:p>
        </p:txBody>
      </p:sp>
      <p:pic>
        <p:nvPicPr>
          <p:cNvPr id="1026" name="Picture 2" descr="udaipur-district-ma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1524000"/>
            <a:ext cx="5238750" cy="4295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Project Area: </a:t>
            </a:r>
            <a:r>
              <a:rPr lang="en-US" sz="4000" b="1" dirty="0" err="1" smtClean="0">
                <a:solidFill>
                  <a:srgbClr val="C00000"/>
                </a:solidFill>
              </a:rPr>
              <a:t>Dumka</a:t>
            </a:r>
            <a:r>
              <a:rPr lang="en-US" sz="4000" b="1" dirty="0" smtClean="0">
                <a:solidFill>
                  <a:srgbClr val="C00000"/>
                </a:solidFill>
              </a:rPr>
              <a:t> District of  Jharkh</a:t>
            </a:r>
            <a:r>
              <a:rPr lang="en-US" b="1" dirty="0" smtClean="0">
                <a:solidFill>
                  <a:srgbClr val="C00000"/>
                </a:solidFill>
              </a:rPr>
              <a:t>and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3" name="Picture 4" descr="dumka ma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8769" y="1600200"/>
            <a:ext cx="6661231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3333CC"/>
                </a:solidFill>
              </a:rPr>
              <a:t>Project Details</a:t>
            </a:r>
            <a:endParaRPr lang="en-US" b="1" dirty="0">
              <a:solidFill>
                <a:srgbClr val="3333CC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217900"/>
          <a:ext cx="8229600" cy="51145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1752600"/>
                <a:gridCol w="2057400"/>
                <a:gridCol w="1905000"/>
                <a:gridCol w="990600"/>
                <a:gridCol w="914400"/>
              </a:tblGrid>
              <a:tr h="6447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Sr. No. </a:t>
                      </a: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Project Details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Rajasthan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Jharkhand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Calibri"/>
                          <a:ea typeface="Calibri"/>
                          <a:cs typeface="Times New Roman"/>
                        </a:rPr>
                        <a:t>Pune</a:t>
                      </a: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Total </a:t>
                      </a:r>
                    </a:p>
                  </a:txBody>
                  <a:tcPr marL="68580" marR="68580" marT="0" marB="0"/>
                </a:tc>
              </a:tr>
              <a:tr h="27814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Name of the district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Udaipur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Calibri"/>
                          <a:ea typeface="Calibri"/>
                          <a:cs typeface="Times New Roman"/>
                        </a:rPr>
                        <a:t>Dumka</a:t>
                      </a: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396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Blocks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Calibri"/>
                          <a:ea typeface="Calibri"/>
                          <a:cs typeface="Times New Roman"/>
                        </a:rPr>
                        <a:t>Jhadol</a:t>
                      </a: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 &amp; </a:t>
                      </a:r>
                      <a:r>
                        <a:rPr lang="en-US" sz="1800" dirty="0" err="1">
                          <a:latin typeface="Calibri"/>
                          <a:ea typeface="Calibri"/>
                          <a:cs typeface="Times New Roman"/>
                        </a:rPr>
                        <a:t>Sarada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Calibri"/>
                          <a:ea typeface="Calibri"/>
                          <a:cs typeface="Times New Roman"/>
                        </a:rPr>
                        <a:t>Jama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6792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No. of Villages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 45 </a:t>
                      </a: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villages are </a:t>
                      </a: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selected.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 60 villages </a:t>
                      </a: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are </a:t>
                      </a: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selected. 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495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Project Officer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Udaipur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Calibri"/>
                          <a:ea typeface="Calibri"/>
                          <a:cs typeface="Times New Roman"/>
                        </a:rPr>
                        <a:t>Dumka</a:t>
                      </a: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594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No. of Goat keeping families to be covered.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3000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2000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5000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473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Goat </a:t>
                      </a: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population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16000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10776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26776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556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 Breed</a:t>
                      </a:r>
                      <a:r>
                        <a:rPr lang="en-US" sz="1800" baseline="0" dirty="0" smtClean="0">
                          <a:latin typeface="Calibri"/>
                          <a:ea typeface="Calibri"/>
                          <a:cs typeface="Times New Roman"/>
                        </a:rPr>
                        <a:t> for improvement of local goats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latin typeface="Calibri"/>
                          <a:ea typeface="Calibri"/>
                          <a:cs typeface="Times New Roman"/>
                        </a:rPr>
                        <a:t>Sirohi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Black Bengal 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14860"/>
            <a:ext cx="8686800" cy="563562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3333CC"/>
                </a:solidFill>
              </a:rPr>
              <a:t>Project Details (continued) </a:t>
            </a:r>
            <a:endParaRPr lang="en-US" sz="3200" dirty="0">
              <a:solidFill>
                <a:srgbClr val="3333CC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838204"/>
          <a:ext cx="8229600" cy="51986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2971800"/>
                <a:gridCol w="1371600"/>
                <a:gridCol w="1600200"/>
                <a:gridCol w="685800"/>
                <a:gridCol w="685800"/>
              </a:tblGrid>
              <a:tr h="4309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Sr. No.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Project Details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Rajasthan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Jharkhand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Calibri"/>
                          <a:ea typeface="Calibri"/>
                          <a:cs typeface="Times New Roman"/>
                        </a:rPr>
                        <a:t>Pune</a:t>
                      </a: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Total </a:t>
                      </a:r>
                    </a:p>
                  </a:txBody>
                  <a:tcPr marL="68580" marR="68580" marT="0" marB="0"/>
                </a:tc>
              </a:tr>
              <a:tr h="67209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No</a:t>
                      </a: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. of </a:t>
                      </a: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goat keepers groups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(12-15 families /group) 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244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160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404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09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No. of supervised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09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-by each supervisor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500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500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1000</a:t>
                      </a:r>
                    </a:p>
                  </a:txBody>
                  <a:tcPr marL="68580" marR="68580" marT="0" marB="0"/>
                </a:tc>
              </a:tr>
              <a:tr h="4309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-By each field guide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200</a:t>
                      </a:r>
                    </a:p>
                  </a:txBody>
                  <a:tcPr marL="68580" marR="68580" marT="0" marB="0"/>
                </a:tc>
              </a:tr>
              <a:tr h="4309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Staffing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0940"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romanLcPeriod"/>
                      </a:pP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Program Coordinator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</a:tr>
              <a:tr h="430940"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romanLcPeriod"/>
                      </a:pP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Project Manager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</a:tr>
              <a:tr h="448060"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romanLcPeriod"/>
                      </a:pP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Project Officer-Field operating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</a:tr>
              <a:tr h="430940"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romanLcPeriod"/>
                      </a:pP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Supervisors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8060"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romanLcPeriod"/>
                      </a:pP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Field guides. ( to supervise 8 groups)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27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20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47. 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28601"/>
            <a:ext cx="7772400" cy="761999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3333CC"/>
                </a:solidFill>
              </a:rPr>
              <a:t>Project Activities</a:t>
            </a:r>
            <a:endParaRPr lang="en-US" b="1" dirty="0">
              <a:solidFill>
                <a:srgbClr val="3333CC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066800"/>
            <a:ext cx="7162800" cy="5334000"/>
          </a:xfrm>
        </p:spPr>
        <p:txBody>
          <a:bodyPr>
            <a:normAutofit fontScale="25000" lnSpcReduction="20000"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8000" dirty="0" smtClean="0">
                <a:solidFill>
                  <a:srgbClr val="800000"/>
                </a:solidFill>
              </a:rPr>
              <a:t>     Staff orientation</a:t>
            </a:r>
          </a:p>
          <a:p>
            <a:pPr algn="l">
              <a:buFont typeface="Arial" pitchFamily="34" charset="0"/>
              <a:buChar char="•"/>
            </a:pPr>
            <a:r>
              <a:rPr lang="en-US" sz="8000" dirty="0" smtClean="0">
                <a:solidFill>
                  <a:srgbClr val="800000"/>
                </a:solidFill>
              </a:rPr>
              <a:t>     Selection of Village</a:t>
            </a:r>
          </a:p>
          <a:p>
            <a:pPr algn="l">
              <a:buFont typeface="Arial" pitchFamily="34" charset="0"/>
              <a:buChar char="•"/>
            </a:pPr>
            <a:r>
              <a:rPr lang="en-US" sz="8000" dirty="0" smtClean="0">
                <a:solidFill>
                  <a:srgbClr val="800000"/>
                </a:solidFill>
              </a:rPr>
              <a:t>     Focus group meeting</a:t>
            </a:r>
          </a:p>
          <a:p>
            <a:pPr algn="l">
              <a:buFont typeface="Arial" pitchFamily="34" charset="0"/>
              <a:buChar char="•"/>
            </a:pPr>
            <a:r>
              <a:rPr lang="en-US" sz="8000" dirty="0" smtClean="0">
                <a:solidFill>
                  <a:srgbClr val="800000"/>
                </a:solidFill>
              </a:rPr>
              <a:t>     Entry point activity</a:t>
            </a:r>
          </a:p>
          <a:p>
            <a:pPr algn="l">
              <a:buFont typeface="Arial" pitchFamily="34" charset="0"/>
              <a:buChar char="•"/>
            </a:pPr>
            <a:r>
              <a:rPr lang="en-US" sz="8000" dirty="0" smtClean="0">
                <a:solidFill>
                  <a:srgbClr val="800000"/>
                </a:solidFill>
              </a:rPr>
              <a:t>     Selection of Participants</a:t>
            </a:r>
          </a:p>
          <a:p>
            <a:pPr algn="l">
              <a:buFont typeface="Arial" pitchFamily="34" charset="0"/>
              <a:buChar char="•"/>
            </a:pPr>
            <a:r>
              <a:rPr lang="en-US" sz="8000" dirty="0" smtClean="0">
                <a:solidFill>
                  <a:srgbClr val="800000"/>
                </a:solidFill>
              </a:rPr>
              <a:t>     Staff Recruitment</a:t>
            </a:r>
          </a:p>
          <a:p>
            <a:pPr algn="l"/>
            <a:endParaRPr lang="en-US" sz="8000" dirty="0" smtClean="0"/>
          </a:p>
          <a:p>
            <a:pPr algn="l">
              <a:buFont typeface="Wingdings" pitchFamily="2" charset="2"/>
              <a:buChar char="Ø"/>
            </a:pPr>
            <a:r>
              <a:rPr lang="en-US" sz="8000" b="1" dirty="0" smtClean="0">
                <a:solidFill>
                  <a:srgbClr val="006600"/>
                </a:solidFill>
              </a:rPr>
              <a:t>At community level</a:t>
            </a:r>
          </a:p>
          <a:p>
            <a:pPr algn="l">
              <a:buFont typeface="Arial" pitchFamily="34" charset="0"/>
              <a:buChar char="•"/>
            </a:pPr>
            <a:r>
              <a:rPr lang="en-US" sz="8000" dirty="0" smtClean="0">
                <a:solidFill>
                  <a:srgbClr val="006600"/>
                </a:solidFill>
              </a:rPr>
              <a:t>       Group formation</a:t>
            </a:r>
          </a:p>
          <a:p>
            <a:pPr algn="l">
              <a:buFont typeface="Arial" pitchFamily="34" charset="0"/>
              <a:buChar char="•"/>
            </a:pPr>
            <a:r>
              <a:rPr lang="en-US" sz="8000" dirty="0" smtClean="0">
                <a:solidFill>
                  <a:srgbClr val="006600"/>
                </a:solidFill>
              </a:rPr>
              <a:t>       Selection of Field Guides </a:t>
            </a:r>
          </a:p>
          <a:p>
            <a:pPr algn="l">
              <a:buFont typeface="Arial" pitchFamily="34" charset="0"/>
              <a:buChar char="•"/>
            </a:pPr>
            <a:r>
              <a:rPr lang="en-US" sz="8000" dirty="0" smtClean="0">
                <a:solidFill>
                  <a:srgbClr val="006600"/>
                </a:solidFill>
              </a:rPr>
              <a:t>       Field Guide training</a:t>
            </a:r>
          </a:p>
          <a:p>
            <a:pPr algn="l">
              <a:buFont typeface="Arial" pitchFamily="34" charset="0"/>
              <a:buChar char="•"/>
            </a:pPr>
            <a:r>
              <a:rPr lang="en-US" sz="8000" dirty="0" smtClean="0">
                <a:solidFill>
                  <a:srgbClr val="006600"/>
                </a:solidFill>
              </a:rPr>
              <a:t>       Identification of buck keepers</a:t>
            </a:r>
          </a:p>
          <a:p>
            <a:pPr algn="l">
              <a:buFont typeface="Arial" pitchFamily="34" charset="0"/>
              <a:buChar char="•"/>
            </a:pPr>
            <a:r>
              <a:rPr lang="en-US" sz="8000" dirty="0" smtClean="0">
                <a:solidFill>
                  <a:srgbClr val="006600"/>
                </a:solidFill>
              </a:rPr>
              <a:t>       Training of Buck keepers</a:t>
            </a:r>
          </a:p>
          <a:p>
            <a:pPr algn="l">
              <a:buFont typeface="Arial" pitchFamily="34" charset="0"/>
              <a:buChar char="•"/>
            </a:pPr>
            <a:r>
              <a:rPr lang="en-US" sz="8000" dirty="0" smtClean="0">
                <a:solidFill>
                  <a:srgbClr val="006600"/>
                </a:solidFill>
              </a:rPr>
              <a:t>       Purchase and distribution of buck</a:t>
            </a:r>
          </a:p>
          <a:p>
            <a:pPr algn="l"/>
            <a:endParaRPr lang="en-US" sz="8000" dirty="0" smtClean="0">
              <a:solidFill>
                <a:srgbClr val="3333CC"/>
              </a:solidFill>
            </a:endParaRPr>
          </a:p>
          <a:p>
            <a:pPr algn="l">
              <a:buFont typeface="Wingdings" pitchFamily="2" charset="2"/>
              <a:buChar char="v"/>
            </a:pPr>
            <a:r>
              <a:rPr lang="en-US" sz="8000" b="1" dirty="0" smtClean="0">
                <a:solidFill>
                  <a:srgbClr val="3333CC"/>
                </a:solidFill>
              </a:rPr>
              <a:t>Innovation Platforms </a:t>
            </a:r>
            <a:endParaRPr lang="en-US" sz="8000" dirty="0" smtClean="0">
              <a:solidFill>
                <a:srgbClr val="3333CC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sz="8000" dirty="0" smtClean="0">
                <a:solidFill>
                  <a:srgbClr val="3333CC"/>
                </a:solidFill>
              </a:rPr>
              <a:t>       Linkages between value chain actors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IMPROVED MANAGEMENT PRACTICES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CASTRATION FOR BODY GROWTH AND CONTROL INBREEDING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000" dirty="0" smtClean="0"/>
              <a:t>INCREASE IN BODY GROWTH</a:t>
            </a:r>
            <a:endParaRPr lang="en-US" sz="2000" dirty="0"/>
          </a:p>
        </p:txBody>
      </p:sp>
      <p:pic>
        <p:nvPicPr>
          <p:cNvPr id="1026" name="Picture 2" descr="F:\im Goat total\im Goat snap\Sele.Act.Foto 10.08.2011\DSC034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0"/>
            <a:ext cx="3886200" cy="3657600"/>
          </a:xfrm>
          <a:prstGeom prst="rect">
            <a:avLst/>
          </a:prstGeom>
          <a:noFill/>
        </p:spPr>
      </p:pic>
      <p:pic>
        <p:nvPicPr>
          <p:cNvPr id="10" name="Picture 2" descr="F:\im Goat total\im Goat snap\Photo Sep- Oct-2011\DSC0413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25" y="2362200"/>
            <a:ext cx="4041775" cy="35813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610600" cy="2895600"/>
          </a:xfrm>
        </p:spPr>
        <p:txBody>
          <a:bodyPr>
            <a:normAutofit fontScale="90000"/>
          </a:bodyPr>
          <a:lstStyle/>
          <a:p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700" b="1" dirty="0" smtClean="0">
                <a:solidFill>
                  <a:srgbClr val="800000"/>
                </a:solidFill>
              </a:rPr>
              <a:t>Focus Group meeting on implementation of </a:t>
            </a:r>
            <a:r>
              <a:rPr lang="en-US" sz="2700" b="1" dirty="0" err="1" smtClean="0">
                <a:solidFill>
                  <a:srgbClr val="800000"/>
                </a:solidFill>
              </a:rPr>
              <a:t>imgoat</a:t>
            </a:r>
            <a:r>
              <a:rPr lang="en-US" sz="2700" b="1" dirty="0" smtClean="0">
                <a:solidFill>
                  <a:srgbClr val="800000"/>
                </a:solidFill>
              </a:rPr>
              <a:t> Project  in Udaipur district: Interaction with goat keepers about their needs  </a:t>
            </a:r>
            <a:r>
              <a:rPr lang="en-US" sz="2700" b="1" dirty="0" smtClean="0">
                <a:solidFill>
                  <a:srgbClr val="3333CC"/>
                </a:solidFill>
              </a:rPr>
              <a:t/>
            </a:r>
            <a:br>
              <a:rPr lang="en-US" sz="2700" b="1" dirty="0" smtClean="0">
                <a:solidFill>
                  <a:srgbClr val="3333CC"/>
                </a:solidFill>
              </a:rPr>
            </a:br>
            <a:r>
              <a:rPr lang="en-US" sz="3100" b="1" dirty="0" smtClean="0">
                <a:solidFill>
                  <a:srgbClr val="3333CC"/>
                </a:solidFill>
              </a:rPr>
              <a:t/>
            </a:r>
            <a:br>
              <a:rPr lang="en-US" sz="3100" b="1" dirty="0" smtClean="0">
                <a:solidFill>
                  <a:srgbClr val="3333CC"/>
                </a:solidFill>
              </a:rPr>
            </a:br>
            <a:r>
              <a:rPr lang="en-US" sz="2200" b="1" dirty="0" smtClean="0">
                <a:solidFill>
                  <a:srgbClr val="3333CC"/>
                </a:solidFill>
              </a:rPr>
              <a:t>Up to June 2012, 45 meetings have been conducted.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2200" b="1" dirty="0" smtClean="0">
                <a:solidFill>
                  <a:srgbClr val="006600"/>
                </a:solidFill>
              </a:rPr>
              <a:t>In </a:t>
            </a:r>
            <a:r>
              <a:rPr lang="en-US" sz="2200" b="1" dirty="0" err="1" smtClean="0">
                <a:solidFill>
                  <a:srgbClr val="006600"/>
                </a:solidFill>
              </a:rPr>
              <a:t>Dumka</a:t>
            </a:r>
            <a:r>
              <a:rPr lang="en-US" sz="2200" b="1" dirty="0" smtClean="0">
                <a:solidFill>
                  <a:srgbClr val="006600"/>
                </a:solidFill>
              </a:rPr>
              <a:t>, Jharkhand, 59 meetings have been held.</a:t>
            </a:r>
            <a:r>
              <a:rPr lang="en-US" sz="2000" b="1" dirty="0" smtClean="0">
                <a:solidFill>
                  <a:srgbClr val="3333CC"/>
                </a:solidFill>
              </a:rPr>
              <a:t/>
            </a:r>
            <a:br>
              <a:rPr lang="en-US" sz="2000" b="1" dirty="0" smtClean="0">
                <a:solidFill>
                  <a:srgbClr val="3333CC"/>
                </a:solidFill>
              </a:rPr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700" b="1" dirty="0" smtClean="0">
                <a:solidFill>
                  <a:srgbClr val="3333CC"/>
                </a:solidFill>
              </a:rPr>
              <a:t>Total: 104 meetings have been conducted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3100" b="1" dirty="0" smtClean="0">
                <a:solidFill>
                  <a:srgbClr val="3333CC"/>
                </a:solidFill>
              </a:rPr>
              <a:t/>
            </a:r>
            <a:br>
              <a:rPr lang="en-US" sz="3100" b="1" dirty="0" smtClean="0">
                <a:solidFill>
                  <a:srgbClr val="3333CC"/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2" descr="D:\Dr. Deo Avinash\ILRI\fgm\DSCN091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05200"/>
            <a:ext cx="4495800" cy="2529081"/>
          </a:xfrm>
          <a:prstGeom prst="rect">
            <a:avLst/>
          </a:prstGeom>
          <a:noFill/>
        </p:spPr>
      </p:pic>
      <p:pic>
        <p:nvPicPr>
          <p:cNvPr id="6" name="Picture 2" descr="D:\Dr. Deo Avinash\ILRI\fgm\DSCN091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3941" y="3505200"/>
            <a:ext cx="4470059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2895600" y="533400"/>
            <a:ext cx="4041775" cy="381000"/>
          </a:xfrm>
        </p:spPr>
        <p:txBody>
          <a:bodyPr>
            <a:noAutofit/>
          </a:bodyPr>
          <a:lstStyle/>
          <a:p>
            <a:r>
              <a:rPr lang="en-US" sz="2000" dirty="0" smtClean="0"/>
              <a:t>. </a:t>
            </a:r>
          </a:p>
          <a:p>
            <a:r>
              <a:rPr lang="en-US" sz="2000" dirty="0" smtClean="0"/>
              <a:t>GOAT KEEPERS GROUP MEETING. </a:t>
            </a:r>
            <a:endParaRPr lang="en-US" sz="2000" dirty="0"/>
          </a:p>
        </p:txBody>
      </p:sp>
      <p:pic>
        <p:nvPicPr>
          <p:cNvPr id="6" name="Picture 2" descr="F:\im Goat total\im Goat snap\Sele.Act.Foto 10.08.2011\DSC034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143000"/>
            <a:ext cx="7162800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1083</TotalTime>
  <Words>648</Words>
  <Application>Microsoft Macintosh PowerPoint</Application>
  <PresentationFormat>On-screen Show (4:3)</PresentationFormat>
  <Paragraphs>154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      Welcome Message   Dr. Deo Avinash, IMGoats Learning &amp; Reflection Workshop  Udaipur, India, July 2, 2012    </vt:lpstr>
      <vt:lpstr>Project Area: Udaipur District of Rajasthan </vt:lpstr>
      <vt:lpstr>Project Area: Dumka District of  Jharkhand</vt:lpstr>
      <vt:lpstr>Project Details</vt:lpstr>
      <vt:lpstr>Project Details (continued) </vt:lpstr>
      <vt:lpstr>Project Activities</vt:lpstr>
      <vt:lpstr>IMPROVED MANAGEMENT PRACTICES</vt:lpstr>
      <vt:lpstr>       Focus Group meeting on implementation of imgoat Project  in Udaipur district: Interaction with goat keepers about their needs    Up to June 2012, 45 meetings have been conducted. In Dumka, Jharkhand, 59 meetings have been held.  Total: 104 meetings have been conducted    </vt:lpstr>
      <vt:lpstr>PowerPoint Presentation</vt:lpstr>
      <vt:lpstr>Innovation Platform Meeting,  (Jhadol –Kantharia) -  Overview of activities Up to June, 2012</vt:lpstr>
      <vt:lpstr>Innovation Platform Meetings</vt:lpstr>
      <vt:lpstr>  Discussions about good health and other partners involved in Innovation Platform meeting</vt:lpstr>
      <vt:lpstr>FAECAL SAMPLE TESTING FOR SELECTION OF CORRECT DE-WORMER</vt:lpstr>
      <vt:lpstr>Training of IP Members at Veterinary College , Vallabhnagar.</vt:lpstr>
      <vt:lpstr> Learnings  </vt:lpstr>
      <vt:lpstr>Challenges  </vt:lpstr>
      <vt:lpstr> Strategies for goat development</vt:lpstr>
      <vt:lpstr>Thank You!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 ALL DELEGATES</dc:title>
  <dc:creator>Dev</dc:creator>
  <cp:lastModifiedBy>Kara Brown</cp:lastModifiedBy>
  <cp:revision>167</cp:revision>
  <dcterms:created xsi:type="dcterms:W3CDTF">2006-08-16T00:00:00Z</dcterms:created>
  <dcterms:modified xsi:type="dcterms:W3CDTF">2012-07-02T05:43:27Z</dcterms:modified>
</cp:coreProperties>
</file>